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2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74" r:id="rId13"/>
    <p:sldId id="270" r:id="rId14"/>
    <p:sldId id="271" r:id="rId15"/>
    <p:sldId id="272" r:id="rId16"/>
    <p:sldId id="266" r:id="rId17"/>
    <p:sldId id="265" r:id="rId18"/>
    <p:sldId id="273" r:id="rId19"/>
    <p:sldId id="275" r:id="rId20"/>
    <p:sldId id="268" r:id="rId21"/>
    <p:sldId id="267" r:id="rId22"/>
    <p:sldId id="269" r:id="rId23"/>
  </p:sldIdLst>
  <p:sldSz cx="9144000" cy="6858000" type="screen4x3"/>
  <p:notesSz cx="6858000" cy="9144000"/>
  <p:embeddedFontLst>
    <p:embeddedFont>
      <p:font typeface="NikoshBAN" pitchFamily="2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33"/>
    <a:srgbClr val="5F930B"/>
    <a:srgbClr val="858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9" autoAdjust="0"/>
    <p:restoredTop sz="94660"/>
  </p:normalViewPr>
  <p:slideViewPr>
    <p:cSldViewPr>
      <p:cViewPr>
        <p:scale>
          <a:sx n="81" d="100"/>
          <a:sy n="81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C9226-FE38-4710-A076-907509DA4885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5C479-D11D-4081-9893-C839393B6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C479-D11D-4081-9893-C839393B66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5C479-D11D-4081-9893-C839393B66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1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40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60" y="1600200"/>
            <a:ext cx="5181600" cy="1470025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04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সুত্রাবলি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1600200"/>
            <a:ext cx="5791200" cy="1352729"/>
            <a:chOff x="0" y="1600200"/>
            <a:chExt cx="5791200" cy="1352729"/>
          </a:xfrm>
        </p:grpSpPr>
        <p:grpSp>
          <p:nvGrpSpPr>
            <p:cNvPr id="29" name="Group 28"/>
            <p:cNvGrpSpPr/>
            <p:nvPr/>
          </p:nvGrpSpPr>
          <p:grpSpPr>
            <a:xfrm>
              <a:off x="1295400" y="1752600"/>
              <a:ext cx="4495800" cy="1200329"/>
              <a:chOff x="990600" y="1752600"/>
              <a:chExt cx="4495800" cy="120032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90600" y="1752600"/>
                <a:ext cx="4038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a  ×  a = a</a:t>
                </a:r>
                <a:r>
                  <a:rPr lang="en-US" sz="4000" dirty="0" smtClean="0"/>
                  <a:t>  </a:t>
                </a:r>
                <a:endParaRPr lang="en-US" sz="40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357532" y="1788944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96064" y="1876864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n</a:t>
                </a:r>
                <a:endParaRPr lang="en-US" sz="3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19600" y="1752600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 + n</a:t>
                </a:r>
                <a:endParaRPr lang="en-US" sz="28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0" y="1600200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8000" dirty="0" smtClean="0"/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3048000"/>
            <a:ext cx="5562600" cy="1323439"/>
            <a:chOff x="0" y="3048000"/>
            <a:chExt cx="5562600" cy="1323439"/>
          </a:xfrm>
        </p:grpSpPr>
        <p:grpSp>
          <p:nvGrpSpPr>
            <p:cNvPr id="30" name="Group 29"/>
            <p:cNvGrpSpPr/>
            <p:nvPr/>
          </p:nvGrpSpPr>
          <p:grpSpPr>
            <a:xfrm>
              <a:off x="1295400" y="3124200"/>
              <a:ext cx="4267200" cy="1200329"/>
              <a:chOff x="1066800" y="3124200"/>
              <a:chExt cx="4267200" cy="120032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66800" y="3124200"/>
                <a:ext cx="4114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/>
                  <a:t>a  ÷ a = a</a:t>
                </a:r>
                <a:r>
                  <a:rPr lang="en-US" sz="4000" dirty="0" smtClean="0"/>
                  <a:t>  </a:t>
                </a:r>
                <a:endParaRPr lang="en-US" sz="4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91000" y="320040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 - n</a:t>
                </a:r>
                <a:endParaRPr lang="en-US" sz="2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47800" y="320040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71800" y="3180472"/>
                <a:ext cx="38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n</a:t>
                </a:r>
                <a:endParaRPr lang="en-US" sz="36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0" y="3048000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8000" dirty="0" smtClean="0"/>
                <a:t>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3962400"/>
            <a:ext cx="3733800" cy="2308324"/>
            <a:chOff x="0" y="3962400"/>
            <a:chExt cx="3733800" cy="230832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71800" y="5180012"/>
              <a:ext cx="762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915528" y="3962400"/>
              <a:ext cx="609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1</a:t>
              </a:r>
            </a:p>
            <a:p>
              <a:r>
                <a:rPr lang="en-US" sz="7200" dirty="0" smtClean="0"/>
                <a:t>a</a:t>
              </a:r>
              <a:endParaRPr lang="en-US" sz="7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4554420"/>
              <a:ext cx="20796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a  =  </a:t>
              </a:r>
              <a:r>
                <a:rPr lang="en-US" sz="4000" dirty="0" smtClean="0"/>
                <a:t>  </a:t>
              </a:r>
              <a:endParaRPr lang="en-US" sz="4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00664" y="4602484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-n</a:t>
              </a:r>
              <a:endParaRPr lang="en-US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6600" y="5051524"/>
              <a:ext cx="381000" cy="646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n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4490085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8000" dirty="0" smtClean="0"/>
                <a:t>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57232" y="4523936"/>
            <a:ext cx="3167568" cy="1323439"/>
            <a:chOff x="4757232" y="4523936"/>
            <a:chExt cx="3167568" cy="1323439"/>
          </a:xfrm>
        </p:grpSpPr>
        <p:sp>
          <p:nvSpPr>
            <p:cNvPr id="25" name="TextBox 24"/>
            <p:cNvSpPr txBox="1"/>
            <p:nvPr/>
          </p:nvSpPr>
          <p:spPr>
            <a:xfrm>
              <a:off x="5791200" y="4572000"/>
              <a:ext cx="213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/>
                <a:t>a = 1</a:t>
              </a:r>
              <a:endParaRPr lang="en-US" sz="7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2200" y="4608344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57232" y="4523936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8000" dirty="0" smtClean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22960" y="1981200"/>
            <a:ext cx="7543800" cy="4071848"/>
            <a:chOff x="914400" y="1981200"/>
            <a:chExt cx="7543800" cy="4071848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2057400"/>
              <a:ext cx="67056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/>
                <a:t>3 . 2 – 4 . 2</a:t>
              </a:r>
              <a:endParaRPr lang="en-US" sz="115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4191000"/>
              <a:ext cx="3505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/>
                <a:t>2 - 2</a:t>
              </a:r>
              <a:endParaRPr lang="en-US" sz="115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40386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n</a:t>
              </a:r>
              <a:endParaRPr lang="en-US" sz="4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19812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n - 2</a:t>
              </a:r>
              <a:endParaRPr lang="en-US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4114800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n - 1</a:t>
              </a:r>
              <a:endParaRPr lang="en-US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2800" y="1981200"/>
              <a:ext cx="38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n</a:t>
              </a:r>
              <a:endParaRPr lang="en-US" sz="4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219200" y="3852204"/>
              <a:ext cx="67818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xplosion 2 11"/>
          <p:cNvSpPr/>
          <p:nvPr/>
        </p:nvSpPr>
        <p:spPr>
          <a:xfrm>
            <a:off x="2362200" y="457200"/>
            <a:ext cx="4724400" cy="1752600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0" y="1752600"/>
          <a:ext cx="35814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2" name="Equation" r:id="rId4" imgW="825480" imgH="419040" progId="Equation.3">
                  <p:embed/>
                </p:oleObj>
              </mc:Choice>
              <mc:Fallback>
                <p:oleObj name="Equation" r:id="rId4" imgW="8254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3581400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981200" y="3657600"/>
          <a:ext cx="4572000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3" name="Equation" r:id="rId6" imgW="876240" imgH="787320" progId="Equation.3">
                  <p:embed/>
                </p:oleObj>
              </mc:Choice>
              <mc:Fallback>
                <p:oleObj name="Equation" r:id="rId6" imgW="876240" imgH="787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57600"/>
                        <a:ext cx="4572000" cy="272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2590800" y="762000"/>
            <a:ext cx="3581400" cy="1066800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533400"/>
          <a:ext cx="4953000" cy="259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4" imgW="876240" imgH="787320" progId="Equation.3">
                  <p:embed/>
                </p:oleObj>
              </mc:Choice>
              <mc:Fallback>
                <p:oleObj name="Equation" r:id="rId4" imgW="876240" imgH="787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3400"/>
                        <a:ext cx="4953000" cy="2599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209800" y="35814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6" imgW="761760" imgH="647640" progId="Equation.3">
                  <p:embed/>
                </p:oleObj>
              </mc:Choice>
              <mc:Fallback>
                <p:oleObj name="Equation" r:id="rId6" imgW="761760" imgH="647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3429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90800" y="12954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Equation" r:id="rId4" imgW="761760" imgH="647640" progId="Equation.3">
                  <p:embed/>
                </p:oleObj>
              </mc:Choice>
              <mc:Fallback>
                <p:oleObj name="Equation" r:id="rId4" imgW="761760" imgH="647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429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667000" y="3733800"/>
          <a:ext cx="3048000" cy="197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6" imgW="469800" imgH="583920" progId="Equation.3">
                  <p:embed/>
                </p:oleObj>
              </mc:Choice>
              <mc:Fallback>
                <p:oleObj name="Equation" r:id="rId6" imgW="46980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33800"/>
                        <a:ext cx="3048000" cy="19770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9400" y="3276600"/>
          <a:ext cx="222408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2224087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71800" y="4800600"/>
          <a:ext cx="2470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6" imgW="507960" imgH="177480" progId="Equation.3">
                  <p:embed/>
                </p:oleObj>
              </mc:Choice>
              <mc:Fallback>
                <p:oleObj name="Equation" r:id="rId6" imgW="5079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24701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2819400" y="1447800"/>
          <a:ext cx="1828800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Equation" r:id="rId8" imgW="291960" imgH="583920" progId="Equation.3">
                  <p:embed/>
                </p:oleObj>
              </mc:Choice>
              <mc:Fallback>
                <p:oleObj name="Equation" r:id="rId8" imgW="291960" imgH="5839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447800"/>
                        <a:ext cx="1828800" cy="187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818836" y="990600"/>
            <a:ext cx="6228472" cy="4960441"/>
            <a:chOff x="2001128" y="990600"/>
            <a:chExt cx="6228472" cy="4960441"/>
          </a:xfrm>
        </p:grpSpPr>
        <p:sp>
          <p:nvSpPr>
            <p:cNvPr id="4" name="TextBox 3"/>
            <p:cNvSpPr txBox="1"/>
            <p:nvPr/>
          </p:nvSpPr>
          <p:spPr>
            <a:xfrm>
              <a:off x="2819400" y="990600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35948" y="3623604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33600" y="2590800"/>
              <a:ext cx="533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x</a:t>
              </a:r>
            </a:p>
            <a:p>
              <a:r>
                <a:rPr lang="en-US" sz="6600" dirty="0" smtClean="0"/>
                <a:t>x</a:t>
              </a:r>
              <a:endParaRPr lang="en-US" sz="6600" dirty="0"/>
            </a:p>
          </p:txBody>
        </p:sp>
        <p:sp>
          <p:nvSpPr>
            <p:cNvPr id="7" name="Double Bracket 6"/>
            <p:cNvSpPr/>
            <p:nvPr/>
          </p:nvSpPr>
          <p:spPr>
            <a:xfrm>
              <a:off x="2001128" y="2667000"/>
              <a:ext cx="838200" cy="2057400"/>
            </a:xfrm>
            <a:prstGeom prst="bracketPair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52468" y="2476813"/>
              <a:ext cx="53340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</a:p>
            <a:p>
              <a:endParaRPr lang="en-US" sz="2400" dirty="0" smtClean="0"/>
            </a:p>
            <a:p>
              <a:endParaRPr lang="en-US" dirty="0" smtClean="0"/>
            </a:p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9400" y="1981200"/>
              <a:ext cx="990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1</a:t>
              </a:r>
            </a:p>
            <a:p>
              <a:r>
                <a:rPr lang="en-US" sz="3200" dirty="0" err="1" smtClean="0"/>
                <a:t>ab</a:t>
              </a:r>
              <a:endParaRPr lang="en-US" sz="32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875672" y="2534528"/>
              <a:ext cx="423204" cy="281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399672" y="2667000"/>
              <a:ext cx="533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x</a:t>
              </a:r>
            </a:p>
            <a:p>
              <a:r>
                <a:rPr lang="en-US" sz="6600" dirty="0" smtClean="0"/>
                <a:t>x</a:t>
              </a:r>
              <a:endParaRPr lang="en-US" sz="6600" dirty="0"/>
            </a:p>
          </p:txBody>
        </p:sp>
        <p:sp>
          <p:nvSpPr>
            <p:cNvPr id="19" name="Double Bracket 18"/>
            <p:cNvSpPr/>
            <p:nvPr/>
          </p:nvSpPr>
          <p:spPr>
            <a:xfrm>
              <a:off x="4267200" y="2743200"/>
              <a:ext cx="838200" cy="2057400"/>
            </a:xfrm>
            <a:prstGeom prst="bracketPair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8540" y="2553013"/>
              <a:ext cx="53340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</a:p>
            <a:p>
              <a:endParaRPr lang="en-US" sz="2400" dirty="0" smtClean="0"/>
            </a:p>
            <a:p>
              <a:endParaRPr lang="en-US" dirty="0" smtClean="0"/>
            </a:p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5472" y="2057400"/>
              <a:ext cx="990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1</a:t>
              </a:r>
            </a:p>
            <a:p>
              <a:r>
                <a:rPr lang="en-US" sz="3200" dirty="0" err="1" smtClean="0"/>
                <a:t>bc</a:t>
              </a:r>
              <a:endParaRPr lang="en-US" sz="3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141744" y="2610728"/>
              <a:ext cx="423204" cy="281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53200" y="2667000"/>
              <a:ext cx="5334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x</a:t>
              </a:r>
            </a:p>
            <a:p>
              <a:r>
                <a:rPr lang="en-US" sz="6600" dirty="0" smtClean="0"/>
                <a:t>x</a:t>
              </a:r>
              <a:endParaRPr lang="en-US" sz="6600" dirty="0"/>
            </a:p>
          </p:txBody>
        </p:sp>
        <p:sp>
          <p:nvSpPr>
            <p:cNvPr id="26" name="Double Bracket 25"/>
            <p:cNvSpPr/>
            <p:nvPr/>
          </p:nvSpPr>
          <p:spPr>
            <a:xfrm>
              <a:off x="6420728" y="2743200"/>
              <a:ext cx="838200" cy="2057400"/>
            </a:xfrm>
            <a:prstGeom prst="bracketPair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72068" y="2553013"/>
              <a:ext cx="53340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</a:p>
            <a:p>
              <a:endParaRPr lang="en-US" sz="2400" dirty="0" smtClean="0"/>
            </a:p>
            <a:p>
              <a:endParaRPr lang="en-US" dirty="0" smtClean="0"/>
            </a:p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239000" y="2057400"/>
              <a:ext cx="990600" cy="1077218"/>
              <a:chOff x="4572000" y="2819400"/>
              <a:chExt cx="990600" cy="107721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572000" y="2819400"/>
                <a:ext cx="990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1</a:t>
                </a:r>
              </a:p>
              <a:p>
                <a:r>
                  <a:rPr lang="en-US" sz="3200" dirty="0" smtClean="0"/>
                  <a:t>ca</a:t>
                </a:r>
                <a:endParaRPr lang="en-US" sz="3200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4628272" y="3372728"/>
                <a:ext cx="423204" cy="281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4419600" y="3733800"/>
              <a:ext cx="533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573128" y="3733800"/>
              <a:ext cx="533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819400" y="5181600"/>
              <a:ext cx="3733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62200" y="2438400"/>
            <a:ext cx="4419600" cy="3228439"/>
            <a:chOff x="2438400" y="2057400"/>
            <a:chExt cx="4419600" cy="3228439"/>
          </a:xfrm>
        </p:grpSpPr>
        <p:sp>
          <p:nvSpPr>
            <p:cNvPr id="6" name="TextBox 5"/>
            <p:cNvSpPr txBox="1"/>
            <p:nvPr/>
          </p:nvSpPr>
          <p:spPr>
            <a:xfrm>
              <a:off x="2514600" y="2209800"/>
              <a:ext cx="3886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0" dirty="0" smtClean="0"/>
                <a:t>2 – 4 . 2</a:t>
              </a:r>
              <a:endParaRPr lang="en-US" sz="8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400" y="3962400"/>
              <a:ext cx="3886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/>
                <a:t>2      ÷ 2</a:t>
              </a:r>
              <a:endParaRPr lang="en-US" sz="8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2057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 + 4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5000" y="2057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 + 1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39624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x + 2</a:t>
              </a:r>
              <a:endParaRPr lang="en-US" sz="2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2438400" y="3657600"/>
              <a:ext cx="3886200" cy="7620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lowchart: Punched Tape 12"/>
          <p:cNvSpPr/>
          <p:nvPr/>
        </p:nvSpPr>
        <p:spPr>
          <a:xfrm>
            <a:off x="2438400" y="381000"/>
            <a:ext cx="3886200" cy="1371600"/>
          </a:xfrm>
          <a:prstGeom prst="flowChartPunchedTape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209800" y="2225040"/>
          <a:ext cx="35433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Equation" r:id="rId4" imgW="799920" imgH="419040" progId="Equation.3">
                  <p:embed/>
                </p:oleObj>
              </mc:Choice>
              <mc:Fallback>
                <p:oleObj name="Equation" r:id="rId4" imgW="7999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25040"/>
                        <a:ext cx="35433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209800" y="3962400"/>
          <a:ext cx="32766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Equation" r:id="rId6" imgW="1041120" imgH="622080" progId="Equation.3">
                  <p:embed/>
                </p:oleObj>
              </mc:Choice>
              <mc:Fallback>
                <p:oleObj name="Equation" r:id="rId6" imgW="1041120" imgH="622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62400"/>
                        <a:ext cx="3276600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evel 4"/>
          <p:cNvSpPr/>
          <p:nvPr/>
        </p:nvSpPr>
        <p:spPr>
          <a:xfrm>
            <a:off x="2491154" y="990600"/>
            <a:ext cx="3124200" cy="1066800"/>
          </a:xfrm>
          <a:prstGeom prst="beve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828800" y="304800"/>
          <a:ext cx="4038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name="Equation" r:id="rId4" imgW="990360" imgH="622080" progId="Equation.3">
                  <p:embed/>
                </p:oleObj>
              </mc:Choice>
              <mc:Fallback>
                <p:oleObj name="Equation" r:id="rId4" imgW="990360" imgH="622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"/>
                        <a:ext cx="403860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2514600"/>
          <a:ext cx="2667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Equation" r:id="rId6" imgW="761760" imgH="419040" progId="Equation.3">
                  <p:embed/>
                </p:oleObj>
              </mc:Choice>
              <mc:Fallback>
                <p:oleObj name="Equation" r:id="rId6" imgW="7617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14600"/>
                        <a:ext cx="26670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05000" y="4191000"/>
          <a:ext cx="1828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Equation" r:id="rId8" imgW="507960" imgH="583920" progId="Equation.3">
                  <p:embed/>
                </p:oleObj>
              </mc:Choice>
              <mc:Fallback>
                <p:oleObj name="Equation" r:id="rId8" imgW="50796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191000"/>
                        <a:ext cx="18288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514600" y="2057400"/>
            <a:ext cx="3657600" cy="784086"/>
            <a:chOff x="2514600" y="1981200"/>
            <a:chExt cx="3657600" cy="78408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514600" y="2057400"/>
            <a:ext cx="3810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3" name="Equation" r:id="rId4" imgW="139680" imgH="177480" progId="Equation.3">
                    <p:embed/>
                  </p:oleObj>
                </mc:Choice>
                <mc:Fallback>
                  <p:oleObj name="Equation" r:id="rId4" imgW="139680" imgH="17748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2057400"/>
                          <a:ext cx="3810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3429000" y="1981200"/>
            <a:ext cx="14478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4" name="Equation" r:id="rId6" imgW="304560" imgH="203040" progId="Equation.3">
                    <p:embed/>
                  </p:oleObj>
                </mc:Choice>
                <mc:Fallback>
                  <p:oleObj name="Equation" r:id="rId6" imgW="30456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1981200"/>
                          <a:ext cx="1447800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876800" y="2057400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62200" y="2971800"/>
            <a:ext cx="3670686" cy="830790"/>
            <a:chOff x="2438400" y="2895600"/>
            <a:chExt cx="3670686" cy="83079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38400" y="3048000"/>
            <a:ext cx="3810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5" name="Equation" r:id="rId8" imgW="152280" imgH="177480" progId="Equation.3">
                    <p:embed/>
                  </p:oleObj>
                </mc:Choice>
                <mc:Fallback>
                  <p:oleObj name="Equation" r:id="rId8" imgW="1522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3048000"/>
                          <a:ext cx="38100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429000" y="2895600"/>
            <a:ext cx="15240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6" name="Equation" r:id="rId10" imgW="355320" imgH="203040" progId="Equation.3">
                    <p:embed/>
                  </p:oleObj>
                </mc:Choice>
                <mc:Fallback>
                  <p:oleObj name="Equation" r:id="rId10" imgW="35532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2895600"/>
                          <a:ext cx="1524000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953000" y="3018504"/>
              <a:ext cx="1156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0" y="4038600"/>
            <a:ext cx="4231134" cy="852918"/>
            <a:chOff x="2514600" y="3886200"/>
            <a:chExt cx="4231134" cy="852918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505200" y="3886200"/>
            <a:ext cx="20574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7" name="Equation" r:id="rId12" imgW="469800" imgH="203040" progId="Equation.3">
                    <p:embed/>
                  </p:oleObj>
                </mc:Choice>
                <mc:Fallback>
                  <p:oleObj name="Equation" r:id="rId12" imgW="4698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0" y="3886200"/>
                          <a:ext cx="20574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2514600" y="3886200"/>
            <a:ext cx="3810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8" name="Equation" r:id="rId14" imgW="152280" imgH="177480" progId="Equation.3">
                    <p:embed/>
                  </p:oleObj>
                </mc:Choice>
                <mc:Fallback>
                  <p:oleObj name="Equation" r:id="rId14" imgW="15228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886200"/>
                          <a:ext cx="3810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5589648" y="4031232"/>
              <a:ext cx="11560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09800" y="4953000"/>
            <a:ext cx="4761276" cy="951566"/>
            <a:chOff x="2362200" y="4876800"/>
            <a:chExt cx="4761276" cy="95156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581400" y="4876800"/>
            <a:ext cx="2133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99" name="Equation" r:id="rId16" imgW="583920" imgH="228600" progId="Equation.3">
                    <p:embed/>
                  </p:oleObj>
                </mc:Choice>
                <mc:Fallback>
                  <p:oleObj name="Equation" r:id="rId16" imgW="58392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4876800"/>
                          <a:ext cx="21336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362200" y="4953000"/>
            <a:ext cx="4572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0" name="Equation" r:id="rId18" imgW="152280" imgH="177480" progId="Equation.3">
                    <p:embed/>
                  </p:oleObj>
                </mc:Choice>
                <mc:Fallback>
                  <p:oleObj name="Equation" r:id="rId18" imgW="15228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4953000"/>
                          <a:ext cx="4572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 rot="10800000" flipV="1">
              <a:off x="5828075" y="5120480"/>
              <a:ext cx="12954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Flowchart: Terminator 20"/>
          <p:cNvSpPr/>
          <p:nvPr/>
        </p:nvSpPr>
        <p:spPr>
          <a:xfrm>
            <a:off x="2362200" y="685800"/>
            <a:ext cx="3733800" cy="1219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1066800"/>
            <a:ext cx="8686800" cy="4241800"/>
            <a:chOff x="76200" y="1066800"/>
            <a:chExt cx="8686800" cy="4241800"/>
          </a:xfrm>
        </p:grpSpPr>
        <p:sp>
          <p:nvSpPr>
            <p:cNvPr id="4" name="TextBox 3"/>
            <p:cNvSpPr txBox="1"/>
            <p:nvPr/>
          </p:nvSpPr>
          <p:spPr>
            <a:xfrm>
              <a:off x="2438400" y="1066800"/>
              <a:ext cx="2590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600200" y="1981200"/>
            <a:ext cx="4191000" cy="146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3" imgW="1384200" imgH="482400" progId="Equation.3">
                    <p:embed/>
                  </p:oleObj>
                </mc:Choice>
                <mc:Fallback>
                  <p:oleObj name="Equation" r:id="rId3" imgW="1384200" imgH="482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1981200"/>
                          <a:ext cx="4191000" cy="1460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549400" y="3657600"/>
            <a:ext cx="7213600" cy="165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Equation" r:id="rId5" imgW="2336760" imgH="507960" progId="Equation.3">
                    <p:embed/>
                  </p:oleObj>
                </mc:Choice>
                <mc:Fallback>
                  <p:oleObj name="Equation" r:id="rId5" imgW="2336760" imgH="507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9400" y="3657600"/>
                          <a:ext cx="7213600" cy="165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6200" y="4267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প্রমা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" y="25146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প্রমা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1524000"/>
            <a:ext cx="3810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2591922"/>
            <a:ext cx="3487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– ৪০ </a:t>
            </a:r>
            <a:r>
              <a:rPr lang="en-US" sz="3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200400" y="609600"/>
            <a:ext cx="3048000" cy="1447800"/>
          </a:xfrm>
          <a:prstGeom prst="horizontalScroll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54114"/>
            <a:ext cx="10736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৪ </a:t>
            </a:r>
          </a:p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 পাঠঃ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1447800"/>
            <a:ext cx="6781800" cy="1295400"/>
            <a:chOff x="1143000" y="1447800"/>
            <a:chExt cx="5943600" cy="1295400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1635204"/>
              <a:ext cx="5943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chemeClr val="bg1"/>
                  </a:solidFill>
                </a:rPr>
                <a:t>3 × 3 × 3 = 27 = 3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4870" y="1447800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3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66800" y="3048000"/>
            <a:ext cx="5638800" cy="1323439"/>
            <a:chOff x="1066800" y="3048000"/>
            <a:chExt cx="5638800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1066800" y="3048000"/>
              <a:ext cx="563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bg1"/>
                  </a:solidFill>
                </a:rPr>
                <a:t>a × a × a = a</a:t>
              </a:r>
              <a:endParaRPr lang="en-US" sz="8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3124200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3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81400" y="990600"/>
            <a:ext cx="47244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সূচক</a:t>
            </a:r>
            <a:endParaRPr lang="en-US" sz="13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95400" y="2133600"/>
            <a:ext cx="6705600" cy="2667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সুত্রাবলি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সুত্রাবলি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752600" y="381000"/>
            <a:ext cx="5486400" cy="1295400"/>
          </a:xfrm>
          <a:prstGeom prst="ribbon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133600" y="381000"/>
            <a:ext cx="5638800" cy="1323439"/>
            <a:chOff x="2133600" y="381000"/>
            <a:chExt cx="5638800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2133600" y="381000"/>
              <a:ext cx="563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smtClean="0">
                  <a:solidFill>
                    <a:schemeClr val="accent6">
                      <a:lumMod val="50000"/>
                    </a:schemeClr>
                  </a:solidFill>
                </a:rPr>
                <a:t>a × a × a = a</a:t>
              </a:r>
              <a:endParaRPr lang="en-US" sz="8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457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" y="1905000"/>
            <a:ext cx="7924800" cy="2384286"/>
            <a:chOff x="457200" y="1905000"/>
            <a:chExt cx="7924800" cy="2384286"/>
          </a:xfrm>
        </p:grpSpPr>
        <p:sp>
          <p:nvSpPr>
            <p:cNvPr id="4" name="TextBox 3"/>
            <p:cNvSpPr txBox="1"/>
            <p:nvPr/>
          </p:nvSpPr>
          <p:spPr>
            <a:xfrm>
              <a:off x="8001000" y="1905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</a:t>
              </a:r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2057400"/>
              <a:ext cx="7924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/>
                <a:t>a × a × a ×…………. × a = 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3519036" y="62364"/>
              <a:ext cx="572450" cy="6238922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0800" y="3581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m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সংখ্যক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a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4114800"/>
            <a:ext cx="7924800" cy="2384286"/>
            <a:chOff x="609600" y="4114800"/>
            <a:chExt cx="7924800" cy="2384286"/>
          </a:xfrm>
        </p:grpSpPr>
        <p:sp>
          <p:nvSpPr>
            <p:cNvPr id="9" name="Left Brace 8"/>
            <p:cNvSpPr/>
            <p:nvPr/>
          </p:nvSpPr>
          <p:spPr>
            <a:xfrm rot="16200000">
              <a:off x="3671436" y="2348364"/>
              <a:ext cx="572450" cy="6238922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0033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53400" y="41148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660033"/>
                  </a:solidFill>
                </a:rPr>
                <a:t>n</a:t>
              </a:r>
              <a:endParaRPr lang="en-US" sz="2800" dirty="0">
                <a:solidFill>
                  <a:srgbClr val="660033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4191000"/>
              <a:ext cx="7924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660033"/>
                  </a:solidFill>
                </a:rPr>
                <a:t>a × a × a ×…………. × a = a</a:t>
              </a:r>
              <a:r>
                <a:rPr lang="en-US" sz="2400" dirty="0" smtClean="0">
                  <a:solidFill>
                    <a:srgbClr val="660033"/>
                  </a:solidFill>
                </a:rPr>
                <a:t> </a:t>
              </a:r>
              <a:endParaRPr lang="en-US" sz="2400" dirty="0">
                <a:solidFill>
                  <a:srgbClr val="660033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5791200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660033"/>
                  </a:solidFill>
                  <a:latin typeface="NikoshBAN" pitchFamily="2" charset="0"/>
                  <a:cs typeface="NikoshBAN" pitchFamily="2" charset="0"/>
                </a:rPr>
                <a:t>n </a:t>
              </a:r>
              <a:r>
                <a:rPr lang="en-US" sz="4000" dirty="0" err="1" smtClean="0">
                  <a:solidFill>
                    <a:srgbClr val="660033"/>
                  </a:solidFill>
                  <a:latin typeface="NikoshBAN" pitchFamily="2" charset="0"/>
                  <a:cs typeface="NikoshBAN" pitchFamily="2" charset="0"/>
                </a:rPr>
                <a:t>সংখ্যক</a:t>
              </a:r>
              <a:r>
                <a:rPr lang="en-US" sz="4000" dirty="0" smtClean="0">
                  <a:solidFill>
                    <a:srgbClr val="660033"/>
                  </a:solidFill>
                  <a:latin typeface="NikoshBAN" pitchFamily="2" charset="0"/>
                  <a:cs typeface="NikoshBAN" pitchFamily="2" charset="0"/>
                </a:rPr>
                <a:t> a </a:t>
              </a:r>
              <a:endPara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82880" y="2042160"/>
            <a:ext cx="9067800" cy="3752910"/>
            <a:chOff x="304800" y="1066800"/>
            <a:chExt cx="9067800" cy="3752910"/>
          </a:xfrm>
        </p:grpSpPr>
        <p:sp>
          <p:nvSpPr>
            <p:cNvPr id="17" name="TextBox 16"/>
            <p:cNvSpPr txBox="1"/>
            <p:nvPr/>
          </p:nvSpPr>
          <p:spPr>
            <a:xfrm>
              <a:off x="2819400" y="24384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 </a:t>
              </a:r>
              <a:r>
                <a:rPr lang="en-US" sz="2000" dirty="0" err="1" smtClean="0"/>
                <a:t>সংখ্যক</a:t>
              </a:r>
              <a:r>
                <a:rPr lang="en-US" sz="2000" dirty="0" smtClean="0"/>
                <a:t> a</a:t>
              </a:r>
              <a:endParaRPr lang="en-US" sz="2000" dirty="0"/>
            </a:p>
          </p:txBody>
        </p:sp>
        <p:sp>
          <p:nvSpPr>
            <p:cNvPr id="14" name="Right Brace 13"/>
            <p:cNvSpPr/>
            <p:nvPr/>
          </p:nvSpPr>
          <p:spPr>
            <a:xfrm rot="5400000">
              <a:off x="4229100" y="800100"/>
              <a:ext cx="685800" cy="62484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1066800"/>
              <a:ext cx="662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a . a = ( a × a × …… × a ) .</a:t>
              </a:r>
              <a:endParaRPr lang="en-US" sz="4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5264" y="1069148"/>
              <a:ext cx="990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         n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0200" y="1066800"/>
              <a:ext cx="396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( a × a × …… × a )</a:t>
              </a:r>
              <a:endParaRPr lang="en-US" sz="4000" dirty="0"/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3062068" y="471268"/>
              <a:ext cx="685800" cy="31242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3048000"/>
              <a:ext cx="762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= a × a ……× a × a × a × ………. × a = a</a:t>
              </a:r>
              <a:endParaRPr lang="en-US" sz="4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0" y="4419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(m + n) </a:t>
              </a:r>
              <a:r>
                <a:rPr lang="en-US" sz="2000" dirty="0" err="1" smtClean="0"/>
                <a:t>সংখ্যক</a:t>
              </a:r>
              <a:r>
                <a:rPr lang="en-US" sz="2000" dirty="0" smtClean="0"/>
                <a:t> a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0" y="25146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n </a:t>
              </a:r>
              <a:r>
                <a:rPr lang="en-US" sz="2000" dirty="0" err="1" smtClean="0"/>
                <a:t>সংখ্যক</a:t>
              </a:r>
              <a:r>
                <a:rPr lang="en-US" sz="2000" dirty="0" smtClean="0"/>
                <a:t> a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0" y="2971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 + n</a:t>
              </a:r>
              <a:endParaRPr lang="en-US" sz="2000" dirty="0"/>
            </a:p>
          </p:txBody>
        </p:sp>
        <p:sp>
          <p:nvSpPr>
            <p:cNvPr id="20" name="Right Brace 19"/>
            <p:cNvSpPr/>
            <p:nvPr/>
          </p:nvSpPr>
          <p:spPr>
            <a:xfrm rot="5400000">
              <a:off x="6848036" y="433168"/>
              <a:ext cx="685800" cy="32004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  <a:alpha val="9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48000" y="1828800"/>
          <a:ext cx="25146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2" name="Equation" r:id="rId3" imgW="177480" imgH="203040" progId="Equation.3">
                  <p:embed/>
                </p:oleObj>
              </mc:Choice>
              <mc:Fallback>
                <p:oleObj name="Equation" r:id="rId3" imgW="177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28800"/>
                        <a:ext cx="25146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4419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a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x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a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1447800" y="533400"/>
            <a:ext cx="5486400" cy="1371600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311</Words>
  <Application>Microsoft Office PowerPoint</Application>
  <PresentationFormat>On-screen Show (4:3)</PresentationFormat>
  <Paragraphs>109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NikoshBAN</vt:lpstr>
      <vt:lpstr>Calibri</vt:lpstr>
      <vt:lpstr>Office Theme</vt:lpstr>
      <vt:lpstr>Equation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ধন্যবাদ</dc:title>
  <dc:creator>Fazla Masud</dc:creator>
  <cp:lastModifiedBy>Fazla Masud</cp:lastModifiedBy>
  <cp:revision>143</cp:revision>
  <dcterms:created xsi:type="dcterms:W3CDTF">2006-08-16T00:00:00Z</dcterms:created>
  <dcterms:modified xsi:type="dcterms:W3CDTF">2016-12-24T14:38:00Z</dcterms:modified>
</cp:coreProperties>
</file>